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8" r:id="rId3"/>
    <p:sldId id="279" r:id="rId4"/>
    <p:sldId id="280" r:id="rId5"/>
    <p:sldId id="281" r:id="rId6"/>
    <p:sldId id="257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663300"/>
    <a:srgbClr val="660066"/>
    <a:srgbClr val="003300"/>
    <a:srgbClr val="00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9785" autoAdjust="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86F8B-7DED-4615-BB9E-874CF068894F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E2511-C66C-49CB-8303-AE795496DD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E2511-C66C-49CB-8303-AE795496DD8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643998" cy="6429420"/>
          </a:xfrm>
          <a:solidFill>
            <a:srgbClr val="002060"/>
          </a:solidFill>
        </p:spPr>
        <p:txBody>
          <a:bodyPr>
            <a:normAutofit fontScale="92500" lnSpcReduction="20000"/>
          </a:bodyPr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</a:p>
          <a:p>
            <a:endParaRPr lang="kk-KZ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Өсімдіктердің минералды заттармен қоректену физиологиясы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kk-KZ" sz="20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Өсімдіктердің минералды заттармен қоректену физиологиясы ілімінің даму тарихы;</a:t>
            </a:r>
          </a:p>
          <a:p>
            <a:pPr algn="l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организміндегі минералды элементтер;</a:t>
            </a:r>
          </a:p>
          <a:p>
            <a:pPr algn="l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Биосферадағы азоттың айналымы. Өсімдік организмі сіңіре алатын азоттың формалары;</a:t>
            </a:r>
          </a:p>
          <a:p>
            <a:pPr algn="l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Молекулалық азоттың фиксациясы</a:t>
            </a:r>
          </a:p>
          <a:p>
            <a:pPr algn="just">
              <a:buFont typeface="Wingdings" pitchFamily="2" charset="2"/>
              <a:buChar char="Ø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Өсімдіктердің минералды заттармен қоректену ілімінің даму тарихы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857232"/>
          <a:ext cx="8501122" cy="5423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7737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Я.Б.ван Гельмонт, 1629 ж.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“Су теориясының” негізін салушы</a:t>
                      </a: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1083615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Аристотель (384-322 жж)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Өсімдіктер қоректік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заттарды топырақтан күрделі заттар ретінде сіңіреді деген тұжырым жасаған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77377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XVIII-XIX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  А.Тэер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“Гумустық теорияның” негізін салушы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2792312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А.Т.Болотов, 1770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Минералды элементтердің ролін, өсімдіктердің минералды қоректенуін зерттеген;</a:t>
                      </a:r>
                    </a:p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Тыңайтқыштарды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топыраққа ендіру әдістерін ұсынды;</a:t>
                      </a:r>
                    </a:p>
                    <a:p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Ауыл шаруашылығына қолдануға лайық 53 тыңайтқыш түрін ұсынды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44" y="258342"/>
          <a:ext cx="8715436" cy="6729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145"/>
                <a:gridCol w="5810291"/>
              </a:tblGrid>
              <a:tr h="7944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Н.Т.Соссюр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Өсімдіктер азот пен минералды заттарды топырақтан алады деген тұжырым жасаған </a:t>
                      </a: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1139868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Ж.Б.Бусенго, 1837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Өсімдіктерді таза құмда, еген құмды минералды заттармен  (күл, селитра) байыту алқылы өсіруге болатынын дәлелдеген.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2521526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Ю.Либих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Гумустық теорияға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қарсы шыққан;</a:t>
                      </a:r>
                    </a:p>
                    <a:p>
                      <a:endParaRPr lang="kk-KZ" sz="1000" b="1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Минералды қоректену теориясын жасаған;</a:t>
                      </a:r>
                    </a:p>
                    <a:p>
                      <a:endParaRPr lang="kk-KZ" sz="800" b="1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Өсімдіктер атмосфералық азотты аммиак түрінде сіңіретінін дәлелдеген;</a:t>
                      </a:r>
                    </a:p>
                    <a:p>
                      <a:endParaRPr lang="kk-KZ" sz="1050" b="1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Азот көзі ретінде нитраттар да  қолданылатындығын көрсеткен;</a:t>
                      </a:r>
                    </a:p>
                    <a:p>
                      <a:endParaRPr lang="kk-KZ" sz="2000" b="1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“Минимум заңын” ашқан.</a:t>
                      </a: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1830697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И.Кноп және Ю.Сакс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Гидропоника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және құм культураларын жасаған. Қоректік ортаға тек 7 элементті ғана </a:t>
                      </a:r>
                    </a:p>
                    <a:p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kk-KZ" sz="2000" b="1" u="sng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азот, фосфор, күкірт, калий, кальций, магний және темір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 жеткілікті болатыныдығын дәлелдеген.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214290"/>
          <a:ext cx="8572560" cy="6357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/>
                <a:gridCol w="5715040"/>
              </a:tblGrid>
              <a:tr h="906804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Бусенго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Азоттың топырақта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жинақталуына бұршақ тұқымдастардың әсерін зерттеген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1843895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Г.Гельригель, 1880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Бұршақ тұқымдастар тамырларында түйнек бактериялары симбиоздық қарым-қатынаста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тіршілік ететіндігі, және соңғылардың азотфиксация процесіне қатысатынын дәлелдеген.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51093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М.Н.Воронин, 1866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Азотфиксациялаушы бактерияларды ашқан.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800181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С.Н.Виноградарский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Топырақ микробиологиясының негізін қалаушы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800181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П.А. Костычев және Д.В.Докучаев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Топырақтану ілімінің негізін салушылар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149599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К.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К. Гедройц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Топырақта заттар әр түрлі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әдістермен</a:t>
                      </a:r>
                    </a:p>
                    <a:p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 механикалық жолмен, физикалық әдістермен, химиялық және биологиялық ) ұсталатынын анықтаған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kk-KZ" sz="24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kk-KZ" sz="24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kk-KZ" sz="24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kk-KZ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kk-KZ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714488"/>
            <a:ext cx="3500462" cy="221457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Аммонификаторлар-</a:t>
            </a: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азоттық қосылыстарды </a:t>
            </a:r>
          </a:p>
          <a:p>
            <a:pPr algn="just">
              <a:buNone/>
            </a:pP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 белок, амин қышқылдары, мочевина т.б.) ыдыратып, аммиакты бөледі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5008" y="1714488"/>
            <a:ext cx="3143272" cy="20002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Азотфиксаторлар </a:t>
            </a: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–молекулалық азотты  байланыстырады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4143380"/>
            <a:ext cx="3571900" cy="221457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Нитрификаторлар</a:t>
            </a: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–оттегіні қолданып, аммиакты нитраттарға дейін тотықтырады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72066" y="4286256"/>
            <a:ext cx="3786214" cy="20002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Динитрификаторлар</a:t>
            </a: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–нитраттарды молекулалық азотқа айналдырады 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285728"/>
            <a:ext cx="8143932" cy="10715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Азотты трансформациялайтын топырақтағы микроорганизмдер, </a:t>
            </a:r>
            <a:r>
              <a:rPr lang="kk-KZ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С.Н.Виноградарский бойынша</a:t>
            </a:r>
          </a:p>
          <a:p>
            <a:pPr algn="ctr"/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2071670" y="1357298"/>
            <a:ext cx="500066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7215206" y="1357298"/>
            <a:ext cx="57150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143372" y="1285860"/>
            <a:ext cx="357190" cy="3071834"/>
          </a:xfrm>
          <a:prstGeom prst="downArrow">
            <a:avLst>
              <a:gd name="adj1" fmla="val 65753"/>
              <a:gd name="adj2" fmla="val 5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214942" y="1357298"/>
            <a:ext cx="500066" cy="307183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15106"/>
          </a:xfrm>
          <a:solidFill>
            <a:srgbClr val="663300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организміндегі минералды элементтер</a:t>
            </a:r>
          </a:p>
          <a:p>
            <a:pPr algn="just">
              <a:buNone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071546"/>
          <a:ext cx="8358248" cy="5286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562"/>
                <a:gridCol w="2089562"/>
                <a:gridCol w="2089562"/>
                <a:gridCol w="2089562"/>
              </a:tblGrid>
              <a:tr h="1057282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Mn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</a:tr>
              <a:tr h="1057282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</a:tr>
              <a:tr h="1057282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Zn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</a:tr>
              <a:tr h="105728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</a:tr>
              <a:tr h="1057282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Fe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  <a:solidFill>
            <a:srgbClr val="663300"/>
          </a:solidFill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ұлпасының құрғақ салмағына шаққандағы элементтердің мөлшері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1643050"/>
          <a:ext cx="8715437" cy="4714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16"/>
                <a:gridCol w="1904360"/>
                <a:gridCol w="4465761"/>
              </a:tblGrid>
              <a:tr h="1260764">
                <a:tc>
                  <a:txBody>
                    <a:bodyPr/>
                    <a:lstStyle/>
                    <a:p>
                      <a:r>
                        <a:rPr lang="ru-RU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Органогендер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 (45%),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(42%),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 (6,5%),</a:t>
                      </a:r>
                      <a:endParaRPr lang="kk-KZ" sz="2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N (1,5)</a:t>
                      </a:r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549564">
                <a:tc gridSpan="3"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72836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Макро-элементтер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bg1"/>
                          </a:solidFill>
                        </a:rPr>
                        <a:t>&gt; 0,01%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N,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P,  S,  K,  Ca, Mg,  Fe,  Na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872836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Микро-элементтер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solidFill>
                            <a:schemeClr val="bg1"/>
                          </a:solidFill>
                        </a:rPr>
                        <a:t>0,00001 - 0,001%</a:t>
                      </a:r>
                      <a:r>
                        <a:rPr lang="kk-KZ" sz="2400" b="1" i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ru-RU" sz="24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Mn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Cu, Zn, Mo,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B, </a:t>
                      </a:r>
                      <a:r>
                        <a:rPr lang="en-US" sz="2400" b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Co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</a:tr>
              <a:tr h="865192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Ультрамикро-</a:t>
                      </a:r>
                    </a:p>
                    <a:p>
                      <a:r>
                        <a:rPr lang="kk-KZ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элементтер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i="1" dirty="0" smtClean="0">
                          <a:solidFill>
                            <a:schemeClr val="bg1"/>
                          </a:solidFill>
                        </a:rPr>
                        <a:t>&lt; </a:t>
                      </a:r>
                      <a:r>
                        <a:rPr lang="kk-KZ" sz="2400" b="1" dirty="0" smtClean="0">
                          <a:solidFill>
                            <a:schemeClr val="bg1"/>
                          </a:solidFill>
                        </a:rPr>
                        <a:t>0,00001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Ag,  Au,  Hg,  Se,  Be,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Cd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т.б.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00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437</Words>
  <PresentationFormat>Экран (4:3)</PresentationFormat>
  <Paragraphs>102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Өсімдік ұлпасының құрғақ салмағына шаққандағы элементтердің мөлшері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87</cp:revision>
  <dcterms:created xsi:type="dcterms:W3CDTF">2011-03-25T12:19:18Z</dcterms:created>
  <dcterms:modified xsi:type="dcterms:W3CDTF">2013-01-13T18:14:04Z</dcterms:modified>
</cp:coreProperties>
</file>